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3"/>
  </p:notesMasterIdLst>
  <p:sldIdLst>
    <p:sldId id="257" r:id="rId2"/>
    <p:sldId id="258" r:id="rId3"/>
    <p:sldId id="260" r:id="rId4"/>
    <p:sldId id="259" r:id="rId5"/>
    <p:sldId id="266" r:id="rId6"/>
    <p:sldId id="267" r:id="rId7"/>
    <p:sldId id="264" r:id="rId8"/>
    <p:sldId id="265" r:id="rId9"/>
    <p:sldId id="261" r:id="rId10"/>
    <p:sldId id="262" r:id="rId11"/>
    <p:sldId id="263" r:id="rId12"/>
  </p:sldIdLst>
  <p:sldSz cx="12192000" cy="6858000"/>
  <p:notesSz cx="6858000" cy="9144000"/>
  <p:embeddedFontLst>
    <p:embeddedFont>
      <p:font typeface="BM JUA OTF" panose="02020603020101020101" pitchFamily="18" charset="-127"/>
      <p:regular r:id="rId14"/>
    </p:embeddedFont>
    <p:embeddedFont>
      <p:font typeface="맑은 고딕" panose="020B0503020000020004" pitchFamily="34" charset="-127"/>
      <p:regular r:id="rId15"/>
      <p:bold r:id="rId16"/>
    </p:embeddedFont>
    <p:embeddedFont>
      <p:font typeface="Calibri" panose="020F0502020204030204" pitchFamily="34" charset="0"/>
      <p:regular r:id="rId17"/>
      <p:bold r:id="rId18"/>
      <p:italic r:id="rId19"/>
      <p:boldItalic r:id="rId2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37" autoAdjust="0"/>
    <p:restoredTop sz="96827"/>
  </p:normalViewPr>
  <p:slideViewPr>
    <p:cSldViewPr snapToGrid="0">
      <p:cViewPr varScale="1">
        <p:scale>
          <a:sx n="128" d="100"/>
          <a:sy n="128"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925DE-CDBC-8E4E-91FC-9693D3B2064A}" type="datetimeFigureOut">
              <a:rPr kumimoji="1" lang="ko-Kore-KR" altLang="en-US" smtClean="0"/>
              <a:t>2022. 6. 23.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03C1F-DC8F-2245-9869-2476D609457A}" type="slidenum">
              <a:rPr kumimoji="1" lang="ko-Kore-KR" altLang="en-US" smtClean="0"/>
              <a:t>‹#›</a:t>
            </a:fld>
            <a:endParaRPr kumimoji="1" lang="ko-Kore-KR" altLang="en-US"/>
          </a:p>
        </p:txBody>
      </p:sp>
    </p:spTree>
    <p:extLst>
      <p:ext uri="{BB962C8B-B14F-4D97-AF65-F5344CB8AC3E}">
        <p14:creationId xmlns:p14="http://schemas.microsoft.com/office/powerpoint/2010/main" val="26735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4</a:t>
            </a:fld>
            <a:endParaRPr kumimoji="1" lang="ko-Kore-KR" altLang="en-US"/>
          </a:p>
        </p:txBody>
      </p:sp>
    </p:spTree>
    <p:extLst>
      <p:ext uri="{BB962C8B-B14F-4D97-AF65-F5344CB8AC3E}">
        <p14:creationId xmlns:p14="http://schemas.microsoft.com/office/powerpoint/2010/main" val="343696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6</a:t>
            </a:fld>
            <a:endParaRPr kumimoji="1" lang="ko-Kore-KR" altLang="en-US"/>
          </a:p>
        </p:txBody>
      </p:sp>
    </p:spTree>
    <p:extLst>
      <p:ext uri="{BB962C8B-B14F-4D97-AF65-F5344CB8AC3E}">
        <p14:creationId xmlns:p14="http://schemas.microsoft.com/office/powerpoint/2010/main" val="331044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8</a:t>
            </a:fld>
            <a:endParaRPr kumimoji="1" lang="ko-Kore-KR" altLang="en-US"/>
          </a:p>
        </p:txBody>
      </p:sp>
    </p:spTree>
    <p:extLst>
      <p:ext uri="{BB962C8B-B14F-4D97-AF65-F5344CB8AC3E}">
        <p14:creationId xmlns:p14="http://schemas.microsoft.com/office/powerpoint/2010/main" val="47539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ore-KR" altLang="en-US" dirty="0"/>
              <a:t>현재 우리는 다양한 웹사이트 상에서 회원가입, 로그인, 구매 및 판매 등 다양한 온라인 활동들을 하고 있습니다. 우리가 활동하고 있는 대부분의 웹사이트들은 안전한 보안채널을 겸비해 사용자들의 정보를 암호화 하고 있지만 아직 일부의 사이트들은 해당 보안 채널을 구비하지 않아 사용자들의 정보를 쉽게 노출하고 있습니다.</a:t>
            </a:r>
          </a:p>
          <a:p>
            <a:r>
              <a:rPr lang="ko-Kore-KR" altLang="en-US" dirty="0"/>
              <a:t>하지만 이러한 사실을 사용자들의 일부는 인식은 하고 있지만 해당 문제가 곧바로 큰피해로 이어지지 않기 때문에 문제의 심각성을 느끼지 못하고 있습니다.</a:t>
            </a:r>
          </a:p>
          <a:p>
            <a:r>
              <a:rPr lang="ko-Kore-KR" altLang="en-US" dirty="0"/>
              <a:t>따라서 저희팀에서는 안전하지 못한 보안시스템을 사용하고있는 사이트들이 사용자들의 어떤 정보를 노출하고있는가에 대해 명확하게 인지시켜, 다양한 서비스를 개발하는 전공자로서 안전한 보안채널의 필요성을 인식시키기 위해 해당 프로젝트를 진행하게 되었습니다.</a:t>
            </a:r>
          </a:p>
          <a:p>
            <a:endParaRPr kumimoji="1" lang="ko-Kore-KR" altLang="en-US" dirty="0"/>
          </a:p>
        </p:txBody>
      </p:sp>
      <p:sp>
        <p:nvSpPr>
          <p:cNvPr id="4" name="슬라이드 번호 개체 틀 3"/>
          <p:cNvSpPr>
            <a:spLocks noGrp="1"/>
          </p:cNvSpPr>
          <p:nvPr>
            <p:ph type="sldNum" sz="quarter" idx="5"/>
          </p:nvPr>
        </p:nvSpPr>
        <p:spPr/>
        <p:txBody>
          <a:bodyPr/>
          <a:lstStyle/>
          <a:p>
            <a:fld id="{1A003C1F-DC8F-2245-9869-2476D609457A}" type="slidenum">
              <a:rPr kumimoji="1" lang="ko-Kore-KR" altLang="en-US" smtClean="0"/>
              <a:t>10</a:t>
            </a:fld>
            <a:endParaRPr kumimoji="1" lang="ko-Kore-KR" altLang="en-US"/>
          </a:p>
        </p:txBody>
      </p:sp>
    </p:spTree>
    <p:extLst>
      <p:ext uri="{BB962C8B-B14F-4D97-AF65-F5344CB8AC3E}">
        <p14:creationId xmlns:p14="http://schemas.microsoft.com/office/powerpoint/2010/main" val="36696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3941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20281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3565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627995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24253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16761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9511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7814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6364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113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0494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F8709-1CEE-42DD-B39A-DFDCBA7B36B7}" type="datetimeFigureOut">
              <a:rPr lang="ko-KR" altLang="en-US" smtClean="0">
                <a:solidFill>
                  <a:prstClr val="black">
                    <a:tint val="75000"/>
                  </a:prstClr>
                </a:solidFill>
              </a:rPr>
              <a:pPr/>
              <a:t>2022. 6. 23.</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B9C72-21D5-4AB9-87FA-CC4C72A0D34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915872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SMU-Graduation-Security-Project" TargetMode="Externa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pp.gather.town/app/0vqPKUjE4NZrJtJR/SecurityProject" TargetMode="External"/><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hyperlink" Target="https://ambiguous-darkness-fe1.notion.site/2022-0f0c58dd61a54d2d981d36cbb33fe80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FFFD261-2491-D04F-F862-D2BA8947E49E}"/>
              </a:ext>
            </a:extLst>
          </p:cNvPr>
          <p:cNvPicPr>
            <a:picLocks noChangeAspect="1"/>
          </p:cNvPicPr>
          <p:nvPr/>
        </p:nvPicPr>
        <p:blipFill>
          <a:blip r:embed="rId2"/>
          <a:stretch>
            <a:fillRect/>
          </a:stretch>
        </p:blipFill>
        <p:spPr>
          <a:xfrm>
            <a:off x="4028886" y="4335512"/>
            <a:ext cx="763857" cy="763857"/>
          </a:xfrm>
          <a:prstGeom prst="rect">
            <a:avLst/>
          </a:prstGeom>
        </p:spPr>
      </p:pic>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 name="모서리가 둥근 직사각형 6"/>
          <p:cNvSpPr/>
          <p:nvPr/>
        </p:nvSpPr>
        <p:spPr>
          <a:xfrm>
            <a:off x="4340272" y="3338867"/>
            <a:ext cx="3256063" cy="36775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solidFill>
                  <a:prstClr val="white"/>
                </a:solidFill>
                <a:latin typeface="BM JUA OTF" panose="02020603020101020101" pitchFamily="18" charset="-127"/>
                <a:ea typeface="BM JUA OTF" panose="02020603020101020101" pitchFamily="18" charset="-127"/>
              </a:rPr>
              <a:t> </a:t>
            </a:r>
            <a:r>
              <a:rPr lang="en-US" altLang="ko-KR" b="1" dirty="0" err="1">
                <a:solidFill>
                  <a:prstClr val="white"/>
                </a:solidFill>
                <a:latin typeface="BM JUA OTF" panose="02020603020101020101" pitchFamily="18" charset="-127"/>
                <a:ea typeface="BM JUA OTF" panose="02020603020101020101" pitchFamily="18" charset="-127"/>
              </a:rPr>
              <a:t>Team_EmperorPenguin</a:t>
            </a:r>
            <a:endParaRPr lang="en-US" altLang="ko-KR" b="1" dirty="0">
              <a:solidFill>
                <a:prstClr val="white"/>
              </a:solidFill>
              <a:latin typeface="BM JUA OTF" panose="02020603020101020101" pitchFamily="18" charset="-127"/>
              <a:ea typeface="BM JUA OTF" panose="02020603020101020101" pitchFamily="18" charset="-127"/>
            </a:endParaRPr>
          </a:p>
        </p:txBody>
      </p:sp>
      <p:sp>
        <p:nvSpPr>
          <p:cNvPr id="8" name="직사각형 7"/>
          <p:cNvSpPr/>
          <p:nvPr/>
        </p:nvSpPr>
        <p:spPr>
          <a:xfrm>
            <a:off x="2120121" y="1983546"/>
            <a:ext cx="7959230" cy="1200329"/>
          </a:xfrm>
          <a:prstGeom prst="rect">
            <a:avLst/>
          </a:prstGeom>
        </p:spPr>
        <p:txBody>
          <a:bodyPr wrap="none">
            <a:spAutoFit/>
          </a:bodyPr>
          <a:lstStyle/>
          <a:p>
            <a:pPr algn="ctr"/>
            <a:r>
              <a:rPr lang="en-US" altLang="ko-KR" sz="7200" dirty="0">
                <a:solidFill>
                  <a:srgbClr val="46ACA1"/>
                </a:solidFill>
                <a:latin typeface="BM JUA OTF" panose="02020603020101020101" pitchFamily="18" charset="-127"/>
                <a:ea typeface="BM JUA OTF" panose="02020603020101020101" pitchFamily="18" charset="-127"/>
              </a:rPr>
              <a:t>SANGMYUNG BANK</a:t>
            </a:r>
            <a:endParaRPr lang="en-US" altLang="ko-KR" sz="7200" dirty="0">
              <a:solidFill>
                <a:prstClr val="black">
                  <a:lumMod val="75000"/>
                  <a:lumOff val="25000"/>
                </a:prstClr>
              </a:solidFill>
              <a:latin typeface="BM JUA OTF" panose="02020603020101020101" pitchFamily="18" charset="-127"/>
              <a:ea typeface="BM JUA OTF" panose="02020603020101020101" pitchFamily="18" charset="-127"/>
            </a:endParaRPr>
          </a:p>
        </p:txBody>
      </p:sp>
      <p:cxnSp>
        <p:nvCxnSpPr>
          <p:cNvPr id="92" name="직선 연결선 91"/>
          <p:cNvCxnSpPr/>
          <p:nvPr/>
        </p:nvCxnSpPr>
        <p:spPr>
          <a:xfrm>
            <a:off x="3916304" y="5099370"/>
            <a:ext cx="4104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1" name="그림 90">
            <a:extLst>
              <a:ext uri="{FF2B5EF4-FFF2-40B4-BE49-F238E27FC236}">
                <a16:creationId xmlns:a16="http://schemas.microsoft.com/office/drawing/2014/main" id="{F740AF64-80A3-25D9-7A23-7BBE5086074B}"/>
              </a:ext>
            </a:extLst>
          </p:cNvPr>
          <p:cNvPicPr>
            <a:picLocks noChangeAspect="1"/>
          </p:cNvPicPr>
          <p:nvPr/>
        </p:nvPicPr>
        <p:blipFill>
          <a:blip r:embed="rId2"/>
          <a:stretch>
            <a:fillRect/>
          </a:stretch>
        </p:blipFill>
        <p:spPr>
          <a:xfrm>
            <a:off x="4819272" y="4335512"/>
            <a:ext cx="763857" cy="763857"/>
          </a:xfrm>
          <a:prstGeom prst="rect">
            <a:avLst/>
          </a:prstGeom>
        </p:spPr>
      </p:pic>
      <p:pic>
        <p:nvPicPr>
          <p:cNvPr id="96" name="그림 95">
            <a:extLst>
              <a:ext uri="{FF2B5EF4-FFF2-40B4-BE49-F238E27FC236}">
                <a16:creationId xmlns:a16="http://schemas.microsoft.com/office/drawing/2014/main" id="{23A397BE-F1BD-49E6-125A-E478157B94E8}"/>
              </a:ext>
            </a:extLst>
          </p:cNvPr>
          <p:cNvPicPr>
            <a:picLocks noChangeAspect="1"/>
          </p:cNvPicPr>
          <p:nvPr/>
        </p:nvPicPr>
        <p:blipFill>
          <a:blip r:embed="rId2"/>
          <a:stretch>
            <a:fillRect/>
          </a:stretch>
        </p:blipFill>
        <p:spPr>
          <a:xfrm>
            <a:off x="5667167" y="4349316"/>
            <a:ext cx="763857" cy="763857"/>
          </a:xfrm>
          <a:prstGeom prst="rect">
            <a:avLst/>
          </a:prstGeom>
        </p:spPr>
      </p:pic>
      <p:pic>
        <p:nvPicPr>
          <p:cNvPr id="97" name="그림 96">
            <a:extLst>
              <a:ext uri="{FF2B5EF4-FFF2-40B4-BE49-F238E27FC236}">
                <a16:creationId xmlns:a16="http://schemas.microsoft.com/office/drawing/2014/main" id="{239213EB-02AE-B285-B30C-D5CB2506D4C3}"/>
              </a:ext>
            </a:extLst>
          </p:cNvPr>
          <p:cNvPicPr>
            <a:picLocks noChangeAspect="1"/>
          </p:cNvPicPr>
          <p:nvPr/>
        </p:nvPicPr>
        <p:blipFill>
          <a:blip r:embed="rId2"/>
          <a:stretch>
            <a:fillRect/>
          </a:stretch>
        </p:blipFill>
        <p:spPr>
          <a:xfrm>
            <a:off x="6499785" y="4349316"/>
            <a:ext cx="763857" cy="763857"/>
          </a:xfrm>
          <a:prstGeom prst="rect">
            <a:avLst/>
          </a:prstGeom>
        </p:spPr>
      </p:pic>
      <p:pic>
        <p:nvPicPr>
          <p:cNvPr id="98" name="그림 97">
            <a:extLst>
              <a:ext uri="{FF2B5EF4-FFF2-40B4-BE49-F238E27FC236}">
                <a16:creationId xmlns:a16="http://schemas.microsoft.com/office/drawing/2014/main" id="{6D68B59E-4470-72A2-6827-BF7D7B11629A}"/>
              </a:ext>
            </a:extLst>
          </p:cNvPr>
          <p:cNvPicPr>
            <a:picLocks noChangeAspect="1"/>
          </p:cNvPicPr>
          <p:nvPr/>
        </p:nvPicPr>
        <p:blipFill>
          <a:blip r:embed="rId2"/>
          <a:stretch>
            <a:fillRect/>
          </a:stretch>
        </p:blipFill>
        <p:spPr>
          <a:xfrm>
            <a:off x="7317119" y="4349316"/>
            <a:ext cx="763857" cy="763857"/>
          </a:xfrm>
          <a:prstGeom prst="rect">
            <a:avLst/>
          </a:prstGeom>
        </p:spPr>
      </p:pic>
      <p:sp>
        <p:nvSpPr>
          <p:cNvPr id="12" name="모서리가 둥근 직사각형 6">
            <a:extLst>
              <a:ext uri="{FF2B5EF4-FFF2-40B4-BE49-F238E27FC236}">
                <a16:creationId xmlns:a16="http://schemas.microsoft.com/office/drawing/2014/main" id="{84499DAA-1791-B286-DFBF-D2049FEE3DF9}"/>
              </a:ext>
            </a:extLst>
          </p:cNvPr>
          <p:cNvSpPr/>
          <p:nvPr/>
        </p:nvSpPr>
        <p:spPr>
          <a:xfrm>
            <a:off x="10132330" y="5062673"/>
            <a:ext cx="1338264"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err="1">
                <a:solidFill>
                  <a:prstClr val="white"/>
                </a:solidFill>
                <a:latin typeface="BM JUA OTF" panose="02020603020101020101" pitchFamily="18" charset="-127"/>
                <a:ea typeface="BM JUA OTF" panose="02020603020101020101" pitchFamily="18" charset="-127"/>
              </a:rPr>
              <a:t>벡엔드</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 김도현 </a:t>
            </a:r>
            <a:endParaRPr lang="en-US" altLang="ko-KR" sz="1100" b="1" dirty="0">
              <a:solidFill>
                <a:prstClr val="white"/>
              </a:solidFill>
              <a:latin typeface="BM JUA OTF" panose="02020603020101020101" pitchFamily="18" charset="-127"/>
              <a:ea typeface="BM JUA OTF" panose="02020603020101020101" pitchFamily="18" charset="-127"/>
            </a:endParaRPr>
          </a:p>
        </p:txBody>
      </p:sp>
      <p:sp>
        <p:nvSpPr>
          <p:cNvPr id="14" name="모서리가 둥근 직사각형 6">
            <a:extLst>
              <a:ext uri="{FF2B5EF4-FFF2-40B4-BE49-F238E27FC236}">
                <a16:creationId xmlns:a16="http://schemas.microsoft.com/office/drawing/2014/main" id="{567BFC2E-4970-9F68-38F6-CBD1E677C347}"/>
              </a:ext>
            </a:extLst>
          </p:cNvPr>
          <p:cNvSpPr/>
          <p:nvPr/>
        </p:nvSpPr>
        <p:spPr>
          <a:xfrm>
            <a:off x="10132330" y="5488022"/>
            <a:ext cx="1338264"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prstClr val="white"/>
                </a:solidFill>
                <a:latin typeface="BM JUA OTF" panose="02020603020101020101" pitchFamily="18" charset="-127"/>
                <a:ea typeface="BM JUA OTF" panose="02020603020101020101" pitchFamily="18" charset="-127"/>
              </a:rPr>
              <a:t>프론트 팀장</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김성호</a:t>
            </a:r>
            <a:r>
              <a:rPr lang="ko-KR" altLang="en-US" sz="2000" b="1" dirty="0">
                <a:solidFill>
                  <a:prstClr val="white"/>
                </a:solidFill>
                <a:latin typeface="BM JUA OTF" panose="02020603020101020101" pitchFamily="18" charset="-127"/>
                <a:ea typeface="BM JUA OTF" panose="02020603020101020101" pitchFamily="18" charset="-127"/>
              </a:rPr>
              <a:t> </a:t>
            </a:r>
            <a:endParaRPr lang="en-US" altLang="ko-KR" b="1" dirty="0">
              <a:solidFill>
                <a:prstClr val="white"/>
              </a:solidFill>
              <a:latin typeface="BM JUA OTF" panose="02020603020101020101" pitchFamily="18" charset="-127"/>
              <a:ea typeface="BM JUA OTF" panose="02020603020101020101" pitchFamily="18" charset="-127"/>
            </a:endParaRPr>
          </a:p>
        </p:txBody>
      </p:sp>
      <p:sp>
        <p:nvSpPr>
          <p:cNvPr id="15" name="모서리가 둥근 직사각형 6">
            <a:extLst>
              <a:ext uri="{FF2B5EF4-FFF2-40B4-BE49-F238E27FC236}">
                <a16:creationId xmlns:a16="http://schemas.microsoft.com/office/drawing/2014/main" id="{49EDA9A0-42F9-585E-8F97-193BE49BCD13}"/>
              </a:ext>
            </a:extLst>
          </p:cNvPr>
          <p:cNvSpPr/>
          <p:nvPr/>
        </p:nvSpPr>
        <p:spPr>
          <a:xfrm>
            <a:off x="10132330" y="4637324"/>
            <a:ext cx="1338264"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err="1">
                <a:solidFill>
                  <a:prstClr val="white"/>
                </a:solidFill>
                <a:latin typeface="BM JUA OTF" panose="02020603020101020101" pitchFamily="18" charset="-127"/>
                <a:ea typeface="BM JUA OTF" panose="02020603020101020101" pitchFamily="18" charset="-127"/>
              </a:rPr>
              <a:t>벡엔드</a:t>
            </a:r>
            <a:r>
              <a:rPr lang="ko-KR" altLang="en-US" sz="1100" b="1" dirty="0">
                <a:solidFill>
                  <a:prstClr val="white"/>
                </a:solidFill>
                <a:latin typeface="BM JUA OTF" panose="02020603020101020101" pitchFamily="18" charset="-127"/>
                <a:ea typeface="BM JUA OTF" panose="02020603020101020101" pitchFamily="18" charset="-127"/>
              </a:rPr>
              <a:t> 팀장</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 </a:t>
            </a:r>
            <a:r>
              <a:rPr lang="ko-KR" altLang="en-US" sz="1100" b="1" dirty="0" err="1">
                <a:solidFill>
                  <a:prstClr val="white"/>
                </a:solidFill>
                <a:latin typeface="BM JUA OTF" panose="02020603020101020101" pitchFamily="18" charset="-127"/>
                <a:ea typeface="BM JUA OTF" panose="02020603020101020101" pitchFamily="18" charset="-127"/>
              </a:rPr>
              <a:t>이유민</a:t>
            </a:r>
            <a:r>
              <a:rPr lang="ko-KR" altLang="en-US" sz="1100" b="1" dirty="0">
                <a:solidFill>
                  <a:prstClr val="white"/>
                </a:solidFill>
                <a:latin typeface="BM JUA OTF" panose="02020603020101020101" pitchFamily="18" charset="-127"/>
                <a:ea typeface="BM JUA OTF" panose="02020603020101020101" pitchFamily="18" charset="-127"/>
              </a:rPr>
              <a:t> </a:t>
            </a:r>
            <a:endParaRPr lang="en-US" altLang="ko-KR" sz="1100" b="1" dirty="0">
              <a:solidFill>
                <a:prstClr val="white"/>
              </a:solidFill>
              <a:latin typeface="BM JUA OTF" panose="02020603020101020101" pitchFamily="18" charset="-127"/>
              <a:ea typeface="BM JUA OTF" panose="02020603020101020101" pitchFamily="18" charset="-127"/>
            </a:endParaRPr>
          </a:p>
        </p:txBody>
      </p:sp>
      <p:sp>
        <p:nvSpPr>
          <p:cNvPr id="16" name="모서리가 둥근 직사각형 6">
            <a:extLst>
              <a:ext uri="{FF2B5EF4-FFF2-40B4-BE49-F238E27FC236}">
                <a16:creationId xmlns:a16="http://schemas.microsoft.com/office/drawing/2014/main" id="{A34D6DD5-676A-6C4E-CDA2-4A851E45855E}"/>
              </a:ext>
            </a:extLst>
          </p:cNvPr>
          <p:cNvSpPr/>
          <p:nvPr/>
        </p:nvSpPr>
        <p:spPr>
          <a:xfrm>
            <a:off x="10132330" y="5913373"/>
            <a:ext cx="1338264" cy="301886"/>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prstClr val="white"/>
                </a:solidFill>
                <a:latin typeface="BM JUA OTF" panose="02020603020101020101" pitchFamily="18" charset="-127"/>
                <a:ea typeface="BM JUA OTF" panose="02020603020101020101" pitchFamily="18" charset="-127"/>
              </a:rPr>
              <a:t>프론트</a:t>
            </a:r>
            <a:r>
              <a:rPr lang="en-US" altLang="ko-KR" sz="1200" b="1" dirty="0">
                <a:solidFill>
                  <a:prstClr val="white"/>
                </a:solidFill>
                <a:latin typeface="BM JUA OTF" panose="02020603020101020101" pitchFamily="18" charset="-127"/>
                <a:ea typeface="BM JUA OTF" panose="02020603020101020101" pitchFamily="18" charset="-127"/>
              </a:rPr>
              <a:t>:</a:t>
            </a:r>
            <a:r>
              <a:rPr lang="ko-KR" altLang="en-US" sz="1200" b="1" dirty="0">
                <a:solidFill>
                  <a:prstClr val="white"/>
                </a:solidFill>
                <a:latin typeface="BM JUA OTF" panose="02020603020101020101" pitchFamily="18" charset="-127"/>
                <a:ea typeface="BM JUA OTF" panose="02020603020101020101" pitchFamily="18" charset="-127"/>
              </a:rPr>
              <a:t> 오원식</a:t>
            </a:r>
            <a:r>
              <a:rPr lang="ko-KR" altLang="en-US" sz="2400" b="1" dirty="0">
                <a:solidFill>
                  <a:prstClr val="white"/>
                </a:solidFill>
                <a:latin typeface="BM JUA OTF" panose="02020603020101020101" pitchFamily="18" charset="-127"/>
                <a:ea typeface="BM JUA OTF" panose="02020603020101020101" pitchFamily="18" charset="-127"/>
              </a:rPr>
              <a:t> </a:t>
            </a:r>
            <a:endParaRPr lang="en-US" altLang="ko-KR" sz="2000" b="1" dirty="0">
              <a:solidFill>
                <a:prstClr val="white"/>
              </a:solidFill>
              <a:latin typeface="BM JUA OTF" panose="02020603020101020101" pitchFamily="18" charset="-127"/>
              <a:ea typeface="BM JUA OTF" panose="02020603020101020101" pitchFamily="18" charset="-127"/>
            </a:endParaRPr>
          </a:p>
        </p:txBody>
      </p:sp>
      <p:sp>
        <p:nvSpPr>
          <p:cNvPr id="17" name="모서리가 둥근 직사각형 6">
            <a:extLst>
              <a:ext uri="{FF2B5EF4-FFF2-40B4-BE49-F238E27FC236}">
                <a16:creationId xmlns:a16="http://schemas.microsoft.com/office/drawing/2014/main" id="{5BC3C141-EC68-D32A-855A-EAC9DDFBD47F}"/>
              </a:ext>
            </a:extLst>
          </p:cNvPr>
          <p:cNvSpPr/>
          <p:nvPr/>
        </p:nvSpPr>
        <p:spPr>
          <a:xfrm>
            <a:off x="10114617" y="4184770"/>
            <a:ext cx="1355977" cy="32909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prstClr val="white"/>
                </a:solidFill>
                <a:latin typeface="BM JUA OTF" panose="02020603020101020101" pitchFamily="18" charset="-127"/>
                <a:ea typeface="BM JUA OTF" panose="02020603020101020101" pitchFamily="18" charset="-127"/>
              </a:rPr>
              <a:t>팀장</a:t>
            </a:r>
            <a:r>
              <a:rPr lang="en-US" altLang="ko-KR" sz="1100" b="1" dirty="0">
                <a:solidFill>
                  <a:prstClr val="white"/>
                </a:solidFill>
                <a:latin typeface="BM JUA OTF" panose="02020603020101020101" pitchFamily="18" charset="-127"/>
                <a:ea typeface="BM JUA OTF" panose="02020603020101020101" pitchFamily="18" charset="-127"/>
              </a:rPr>
              <a:t>:</a:t>
            </a:r>
            <a:r>
              <a:rPr lang="ko-KR" altLang="en-US" sz="1100" b="1" dirty="0">
                <a:solidFill>
                  <a:prstClr val="white"/>
                </a:solidFill>
                <a:latin typeface="BM JUA OTF" panose="02020603020101020101" pitchFamily="18" charset="-127"/>
                <a:ea typeface="BM JUA OTF" panose="02020603020101020101" pitchFamily="18" charset="-127"/>
              </a:rPr>
              <a:t> 정경재 </a:t>
            </a:r>
            <a:endParaRPr lang="en-US" altLang="ko-KR" sz="1100" b="1" dirty="0">
              <a:solidFill>
                <a:prstClr val="white"/>
              </a:solidFill>
              <a:latin typeface="BM JUA OTF" panose="02020603020101020101" pitchFamily="18" charset="-127"/>
              <a:ea typeface="BM JUA OTF" panose="02020603020101020101" pitchFamily="18" charset="-127"/>
            </a:endParaRPr>
          </a:p>
        </p:txBody>
      </p:sp>
    </p:spTree>
    <p:extLst>
      <p:ext uri="{BB962C8B-B14F-4D97-AF65-F5344CB8AC3E}">
        <p14:creationId xmlns:p14="http://schemas.microsoft.com/office/powerpoint/2010/main" val="2096111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pic>
        <p:nvPicPr>
          <p:cNvPr id="1030" name="Picture 6" descr="GitHub 무료로 다운 받기 - 2022년 최신 버전">
            <a:hlinkClick r:id="rId3"/>
            <a:extLst>
              <a:ext uri="{FF2B5EF4-FFF2-40B4-BE49-F238E27FC236}">
                <a16:creationId xmlns:a16="http://schemas.microsoft.com/office/drawing/2014/main" id="{3261ECBF-84A6-16CF-384D-858ED0514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29" y="2765284"/>
            <a:ext cx="4053672" cy="2270055"/>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CABE66AD-CBD9-9451-35EC-9BB06AAAE1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7558" y="2048404"/>
            <a:ext cx="6649054" cy="3960000"/>
          </a:xfrm>
          <a:prstGeom prst="rect">
            <a:avLst/>
          </a:prstGeom>
        </p:spPr>
      </p:pic>
      <p:sp>
        <p:nvSpPr>
          <p:cNvPr id="23" name="TextBox 22">
            <a:extLst>
              <a:ext uri="{FF2B5EF4-FFF2-40B4-BE49-F238E27FC236}">
                <a16:creationId xmlns:a16="http://schemas.microsoft.com/office/drawing/2014/main" id="{6A06DBD0-ABDE-0431-6320-22B5F7D6D50D}"/>
              </a:ext>
            </a:extLst>
          </p:cNvPr>
          <p:cNvSpPr txBox="1"/>
          <p:nvPr/>
        </p:nvSpPr>
        <p:spPr>
          <a:xfrm>
            <a:off x="1443584" y="5612577"/>
            <a:ext cx="1360449" cy="523220"/>
          </a:xfrm>
          <a:prstGeom prst="rect">
            <a:avLst/>
          </a:prstGeom>
          <a:noFill/>
        </p:spPr>
        <p:txBody>
          <a:bodyPr wrap="square" rtlCol="0">
            <a:spAutoFit/>
          </a:bodyPr>
          <a:lstStyle/>
          <a:p>
            <a:pPr algn="ctr"/>
            <a:r>
              <a:rPr kumimoji="1" lang="en-US" altLang="ko-Kore-KR" sz="2800" dirty="0">
                <a:latin typeface="BM JUA OTF" panose="02020603020101020101" pitchFamily="18" charset="-127"/>
                <a:ea typeface="BM JUA OTF" panose="02020603020101020101" pitchFamily="18" charset="-127"/>
              </a:rPr>
              <a:t>Git Hub</a:t>
            </a:r>
            <a:endParaRPr kumimoji="1" lang="ko-Kore-KR" altLang="en-US" sz="2800" dirty="0">
              <a:latin typeface="BM JUA OTF" panose="02020603020101020101" pitchFamily="18" charset="-127"/>
              <a:ea typeface="BM JUA OTF" panose="02020603020101020101" pitchFamily="18" charset="-127"/>
            </a:endParaRPr>
          </a:p>
        </p:txBody>
      </p:sp>
      <p:pic>
        <p:nvPicPr>
          <p:cNvPr id="1028" name="Picture 4" descr="GatherTown">
            <a:hlinkClick r:id="rId6"/>
            <a:extLst>
              <a:ext uri="{FF2B5EF4-FFF2-40B4-BE49-F238E27FC236}">
                <a16:creationId xmlns:a16="http://schemas.microsoft.com/office/drawing/2014/main" id="{A24B699A-B5F7-484E-23C2-01BDA7D197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618" y="2838311"/>
            <a:ext cx="3776000" cy="21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descr="텍스트, 컴퓨터, 모니터, 실내이(가) 표시된 사진&#10;&#10;자동 생성된 설명">
            <a:extLst>
              <a:ext uri="{FF2B5EF4-FFF2-40B4-BE49-F238E27FC236}">
                <a16:creationId xmlns:a16="http://schemas.microsoft.com/office/drawing/2014/main" id="{7B15A1C1-C847-87DC-A18E-A486ABE8A9D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943" t="2875" r="3075" b="2473"/>
          <a:stretch/>
        </p:blipFill>
        <p:spPr>
          <a:xfrm>
            <a:off x="4918958" y="2154299"/>
            <a:ext cx="6146255" cy="3748210"/>
          </a:xfrm>
          <a:prstGeom prst="rect">
            <a:avLst/>
          </a:prstGeom>
        </p:spPr>
      </p:pic>
      <p:sp>
        <p:nvSpPr>
          <p:cNvPr id="22" name="TextBox 21">
            <a:extLst>
              <a:ext uri="{FF2B5EF4-FFF2-40B4-BE49-F238E27FC236}">
                <a16:creationId xmlns:a16="http://schemas.microsoft.com/office/drawing/2014/main" id="{0284C4B3-47CE-AFB3-1CD2-4FA5C09E82E0}"/>
              </a:ext>
            </a:extLst>
          </p:cNvPr>
          <p:cNvSpPr txBox="1"/>
          <p:nvPr/>
        </p:nvSpPr>
        <p:spPr>
          <a:xfrm>
            <a:off x="971896" y="5607723"/>
            <a:ext cx="2593425" cy="523220"/>
          </a:xfrm>
          <a:prstGeom prst="rect">
            <a:avLst/>
          </a:prstGeom>
          <a:noFill/>
        </p:spPr>
        <p:txBody>
          <a:bodyPr wrap="square" rtlCol="0">
            <a:spAutoFit/>
          </a:bodyPr>
          <a:lstStyle/>
          <a:p>
            <a:pPr algn="ctr"/>
            <a:r>
              <a:rPr kumimoji="1" lang="en-US" altLang="ko-Kore-KR" sz="2800" dirty="0">
                <a:latin typeface="BM JUA OTF" panose="02020603020101020101" pitchFamily="18" charset="-127"/>
                <a:ea typeface="BM JUA OTF" panose="02020603020101020101" pitchFamily="18" charset="-127"/>
              </a:rPr>
              <a:t>Gather Town</a:t>
            </a:r>
            <a:endParaRPr kumimoji="1" lang="ko-Kore-KR" altLang="en-US" sz="2800" dirty="0">
              <a:latin typeface="BM JUA OTF" panose="02020603020101020101" pitchFamily="18" charset="-127"/>
              <a:ea typeface="BM JUA OTF" panose="02020603020101020101" pitchFamily="18" charset="-127"/>
            </a:endParaRPr>
          </a:p>
        </p:txBody>
      </p:sp>
      <p:pic>
        <p:nvPicPr>
          <p:cNvPr id="1026" name="Picture 2" descr="Notion">
            <a:hlinkClick r:id="rId9"/>
            <a:extLst>
              <a:ext uri="{FF2B5EF4-FFF2-40B4-BE49-F238E27FC236}">
                <a16:creationId xmlns:a16="http://schemas.microsoft.com/office/drawing/2014/main" id="{4580D8FB-62C1-A11C-C26F-7A411E140B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287" y="2485663"/>
            <a:ext cx="2880000" cy="2829296"/>
          </a:xfrm>
          <a:prstGeom prst="rect">
            <a:avLst/>
          </a:prstGeom>
          <a:noFill/>
          <a:extLst>
            <a:ext uri="{909E8E84-426E-40DD-AFC4-6F175D3DCCD1}">
              <a14:hiddenFill xmlns:a14="http://schemas.microsoft.com/office/drawing/2010/main">
                <a:solidFill>
                  <a:srgbClr val="FFFFFF"/>
                </a:solidFill>
              </a14:hiddenFill>
            </a:ext>
          </a:extLst>
        </p:spPr>
      </p:pic>
      <p:pic>
        <p:nvPicPr>
          <p:cNvPr id="20" name="그림 19">
            <a:extLst>
              <a:ext uri="{FF2B5EF4-FFF2-40B4-BE49-F238E27FC236}">
                <a16:creationId xmlns:a16="http://schemas.microsoft.com/office/drawing/2014/main" id="{088A0C67-7540-734E-C30B-BE4186231DB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88409" y="2228404"/>
            <a:ext cx="7407353" cy="3600000"/>
          </a:xfrm>
          <a:prstGeom prst="rect">
            <a:avLst/>
          </a:prstGeom>
        </p:spPr>
      </p:pic>
      <p:sp>
        <p:nvSpPr>
          <p:cNvPr id="13" name="TextBox 12">
            <a:extLst>
              <a:ext uri="{FF2B5EF4-FFF2-40B4-BE49-F238E27FC236}">
                <a16:creationId xmlns:a16="http://schemas.microsoft.com/office/drawing/2014/main" id="{75A96381-8FF1-EF53-6503-F14C910F83F9}"/>
              </a:ext>
            </a:extLst>
          </p:cNvPr>
          <p:cNvSpPr txBox="1"/>
          <p:nvPr/>
        </p:nvSpPr>
        <p:spPr>
          <a:xfrm>
            <a:off x="1454579" y="5607723"/>
            <a:ext cx="1360449" cy="523220"/>
          </a:xfrm>
          <a:prstGeom prst="rect">
            <a:avLst/>
          </a:prstGeom>
          <a:noFill/>
        </p:spPr>
        <p:txBody>
          <a:bodyPr wrap="square" rtlCol="0">
            <a:spAutoFit/>
          </a:bodyPr>
          <a:lstStyle/>
          <a:p>
            <a:pPr algn="ctr"/>
            <a:r>
              <a:rPr kumimoji="1" lang="en-US" altLang="ko-Kore-KR" sz="2800" dirty="0">
                <a:latin typeface="BM JUA OTF" panose="02020603020101020101" pitchFamily="18" charset="-127"/>
                <a:ea typeface="BM JUA OTF" panose="02020603020101020101" pitchFamily="18" charset="-127"/>
              </a:rPr>
              <a:t>Notion</a:t>
            </a:r>
            <a:endParaRPr kumimoji="1" lang="ko-Kore-KR" altLang="en-US" sz="2800" dirty="0">
              <a:latin typeface="BM JUA OTF" panose="02020603020101020101" pitchFamily="18" charset="-127"/>
              <a:ea typeface="BM JUA OTF" panose="02020603020101020101" pitchFamily="18" charset="-127"/>
            </a:endParaRPr>
          </a:p>
        </p:txBody>
      </p:sp>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BM JUA OTF" panose="02020603020101020101" pitchFamily="18" charset="-127"/>
              <a:ea typeface="BM JUA OTF" panose="02020603020101020101" pitchFamily="18" charset="-127"/>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BM JUA OTF" panose="02020603020101020101" pitchFamily="18" charset="-127"/>
              <a:ea typeface="BM JUA OTF" panose="02020603020101020101" pitchFamily="18" charset="-127"/>
            </a:endParaRPr>
          </a:p>
        </p:txBody>
      </p:sp>
      <p:sp>
        <p:nvSpPr>
          <p:cNvPr id="8" name="직사각형 7"/>
          <p:cNvSpPr/>
          <p:nvPr/>
        </p:nvSpPr>
        <p:spPr>
          <a:xfrm>
            <a:off x="695999" y="686253"/>
            <a:ext cx="2869322"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4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협업 도구</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14510" cy="276999"/>
          </a:xfrm>
          <a:prstGeom prst="rect">
            <a:avLst/>
          </a:prstGeom>
        </p:spPr>
        <p:txBody>
          <a:bodyPr wrap="none">
            <a:spAutoFit/>
          </a:bodyPr>
          <a:lstStyle/>
          <a:p>
            <a:r>
              <a:rPr lang="en-US" altLang="ko-KR" sz="1200" b="1" dirty="0">
                <a:solidFill>
                  <a:prstClr val="white"/>
                </a:solidFill>
                <a:latin typeface="BM JUA OTF" panose="02020603020101020101" pitchFamily="18" charset="-127"/>
                <a:ea typeface="BM JUA OTF" panose="02020603020101020101" pitchFamily="18" charset="-127"/>
              </a:rPr>
              <a:t>B</a:t>
            </a:r>
            <a:r>
              <a:rPr lang="ko-KR" altLang="en-US" sz="1200" b="1" dirty="0">
                <a:solidFill>
                  <a:prstClr val="white"/>
                </a:solidFill>
                <a:latin typeface="BM JUA OTF" panose="02020603020101020101" pitchFamily="18" charset="-127"/>
                <a:ea typeface="BM JUA OTF" panose="02020603020101020101" pitchFamily="18" charset="-127"/>
              </a:rPr>
              <a:t> </a:t>
            </a:r>
            <a:endParaRPr lang="ko-KR" altLang="en-US" sz="1200" b="1" dirty="0">
              <a:solidFill>
                <a:prstClr val="black"/>
              </a:solidFill>
              <a:latin typeface="BM JUA OTF" panose="02020603020101020101" pitchFamily="18" charset="-127"/>
              <a:ea typeface="BM JUA OTF" panose="02020603020101020101" pitchFamily="18" charset="-127"/>
            </a:endParaRPr>
          </a:p>
        </p:txBody>
      </p:sp>
    </p:spTree>
    <p:extLst>
      <p:ext uri="{BB962C8B-B14F-4D97-AF65-F5344CB8AC3E}">
        <p14:creationId xmlns:p14="http://schemas.microsoft.com/office/powerpoint/2010/main" val="168283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subTnLst>
                                    <p:set>
                                      <p:cBhvr override="childStyle">
                                        <p:cTn dur="1" fill="hold" display="0" masterRel="nextClick" afterEffect="1"/>
                                        <p:tgtEl>
                                          <p:spTgt spid="1026"/>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subTnLst>
                                    <p:set>
                                      <p:cBhvr override="childStyle">
                                        <p:cTn dur="1" fill="hold" display="0" masterRel="nextClick" afterEffect="1"/>
                                        <p:tgtEl>
                                          <p:spTgt spid="1028"/>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p:bldP spid="2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FFFD261-2491-D04F-F862-D2BA8947E49E}"/>
              </a:ext>
            </a:extLst>
          </p:cNvPr>
          <p:cNvPicPr>
            <a:picLocks noChangeAspect="1"/>
          </p:cNvPicPr>
          <p:nvPr/>
        </p:nvPicPr>
        <p:blipFill>
          <a:blip r:embed="rId2"/>
          <a:stretch>
            <a:fillRect/>
          </a:stretch>
        </p:blipFill>
        <p:spPr>
          <a:xfrm>
            <a:off x="4028886" y="4335512"/>
            <a:ext cx="763857" cy="763857"/>
          </a:xfrm>
          <a:prstGeom prst="rect">
            <a:avLst/>
          </a:prstGeom>
        </p:spPr>
      </p:pic>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4081666" y="2457112"/>
            <a:ext cx="4028667" cy="1200329"/>
          </a:xfrm>
          <a:prstGeom prst="rect">
            <a:avLst/>
          </a:prstGeom>
        </p:spPr>
        <p:txBody>
          <a:bodyPr wrap="square">
            <a:spAutoFit/>
          </a:bodyPr>
          <a:lstStyle/>
          <a:p>
            <a:pPr algn="ctr"/>
            <a:r>
              <a:rPr lang="ko-KR" altLang="en-US" sz="7200" dirty="0">
                <a:solidFill>
                  <a:prstClr val="black">
                    <a:lumMod val="75000"/>
                    <a:lumOff val="25000"/>
                  </a:prstClr>
                </a:solidFill>
                <a:latin typeface="BM JUA OTF" panose="02020603020101020101" pitchFamily="18" charset="-127"/>
                <a:ea typeface="BM JUA OTF" panose="02020603020101020101" pitchFamily="18" charset="-127"/>
              </a:rPr>
              <a:t>감사합니다</a:t>
            </a:r>
            <a:endParaRPr lang="en-US" altLang="ko-KR" sz="7200" dirty="0">
              <a:solidFill>
                <a:prstClr val="black">
                  <a:lumMod val="75000"/>
                  <a:lumOff val="25000"/>
                </a:prstClr>
              </a:solidFill>
              <a:latin typeface="BM JUA OTF" panose="02020603020101020101" pitchFamily="18" charset="-127"/>
              <a:ea typeface="BM JUA OTF" panose="02020603020101020101" pitchFamily="18" charset="-127"/>
            </a:endParaRPr>
          </a:p>
        </p:txBody>
      </p:sp>
      <p:cxnSp>
        <p:nvCxnSpPr>
          <p:cNvPr id="92" name="직선 연결선 91"/>
          <p:cNvCxnSpPr/>
          <p:nvPr/>
        </p:nvCxnSpPr>
        <p:spPr>
          <a:xfrm>
            <a:off x="3916304" y="5099370"/>
            <a:ext cx="4104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1" name="그림 90">
            <a:extLst>
              <a:ext uri="{FF2B5EF4-FFF2-40B4-BE49-F238E27FC236}">
                <a16:creationId xmlns:a16="http://schemas.microsoft.com/office/drawing/2014/main" id="{F740AF64-80A3-25D9-7A23-7BBE5086074B}"/>
              </a:ext>
            </a:extLst>
          </p:cNvPr>
          <p:cNvPicPr>
            <a:picLocks noChangeAspect="1"/>
          </p:cNvPicPr>
          <p:nvPr/>
        </p:nvPicPr>
        <p:blipFill>
          <a:blip r:embed="rId2"/>
          <a:stretch>
            <a:fillRect/>
          </a:stretch>
        </p:blipFill>
        <p:spPr>
          <a:xfrm>
            <a:off x="4819272" y="4335512"/>
            <a:ext cx="763857" cy="763857"/>
          </a:xfrm>
          <a:prstGeom prst="rect">
            <a:avLst/>
          </a:prstGeom>
        </p:spPr>
      </p:pic>
      <p:pic>
        <p:nvPicPr>
          <p:cNvPr id="96" name="그림 95">
            <a:extLst>
              <a:ext uri="{FF2B5EF4-FFF2-40B4-BE49-F238E27FC236}">
                <a16:creationId xmlns:a16="http://schemas.microsoft.com/office/drawing/2014/main" id="{23A397BE-F1BD-49E6-125A-E478157B94E8}"/>
              </a:ext>
            </a:extLst>
          </p:cNvPr>
          <p:cNvPicPr>
            <a:picLocks noChangeAspect="1"/>
          </p:cNvPicPr>
          <p:nvPr/>
        </p:nvPicPr>
        <p:blipFill>
          <a:blip r:embed="rId2"/>
          <a:stretch>
            <a:fillRect/>
          </a:stretch>
        </p:blipFill>
        <p:spPr>
          <a:xfrm>
            <a:off x="5667167" y="4349316"/>
            <a:ext cx="763857" cy="763857"/>
          </a:xfrm>
          <a:prstGeom prst="rect">
            <a:avLst/>
          </a:prstGeom>
        </p:spPr>
      </p:pic>
      <p:pic>
        <p:nvPicPr>
          <p:cNvPr id="97" name="그림 96">
            <a:extLst>
              <a:ext uri="{FF2B5EF4-FFF2-40B4-BE49-F238E27FC236}">
                <a16:creationId xmlns:a16="http://schemas.microsoft.com/office/drawing/2014/main" id="{239213EB-02AE-B285-B30C-D5CB2506D4C3}"/>
              </a:ext>
            </a:extLst>
          </p:cNvPr>
          <p:cNvPicPr>
            <a:picLocks noChangeAspect="1"/>
          </p:cNvPicPr>
          <p:nvPr/>
        </p:nvPicPr>
        <p:blipFill>
          <a:blip r:embed="rId2"/>
          <a:stretch>
            <a:fillRect/>
          </a:stretch>
        </p:blipFill>
        <p:spPr>
          <a:xfrm>
            <a:off x="6499785" y="4349316"/>
            <a:ext cx="763857" cy="763857"/>
          </a:xfrm>
          <a:prstGeom prst="rect">
            <a:avLst/>
          </a:prstGeom>
        </p:spPr>
      </p:pic>
      <p:pic>
        <p:nvPicPr>
          <p:cNvPr id="98" name="그림 97">
            <a:extLst>
              <a:ext uri="{FF2B5EF4-FFF2-40B4-BE49-F238E27FC236}">
                <a16:creationId xmlns:a16="http://schemas.microsoft.com/office/drawing/2014/main" id="{6D68B59E-4470-72A2-6827-BF7D7B11629A}"/>
              </a:ext>
            </a:extLst>
          </p:cNvPr>
          <p:cNvPicPr>
            <a:picLocks noChangeAspect="1"/>
          </p:cNvPicPr>
          <p:nvPr/>
        </p:nvPicPr>
        <p:blipFill>
          <a:blip r:embed="rId2"/>
          <a:stretch>
            <a:fillRect/>
          </a:stretch>
        </p:blipFill>
        <p:spPr>
          <a:xfrm>
            <a:off x="7317119" y="4349316"/>
            <a:ext cx="763857" cy="763857"/>
          </a:xfrm>
          <a:prstGeom prst="rect">
            <a:avLst/>
          </a:prstGeom>
        </p:spPr>
      </p:pic>
    </p:spTree>
    <p:extLst>
      <p:ext uri="{BB962C8B-B14F-4D97-AF65-F5344CB8AC3E}">
        <p14:creationId xmlns:p14="http://schemas.microsoft.com/office/powerpoint/2010/main" val="181202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926540" y="506374"/>
            <a:ext cx="1702710" cy="769441"/>
          </a:xfrm>
          <a:prstGeom prst="rect">
            <a:avLst/>
          </a:prstGeom>
        </p:spPr>
        <p:txBody>
          <a:bodyPr wrap="none">
            <a:spAutoFit/>
          </a:bodyPr>
          <a:lstStyle/>
          <a:p>
            <a:pPr algn="ctr"/>
            <a:r>
              <a:rPr lang="en-US" altLang="ko-KR" sz="4400" dirty="0">
                <a:solidFill>
                  <a:srgbClr val="46ACA1"/>
                </a:solidFill>
                <a:latin typeface="BM JUA OTF" panose="02020603020101020101" pitchFamily="18" charset="-127"/>
                <a:ea typeface="BM JUA OTF" panose="02020603020101020101" pitchFamily="18" charset="-127"/>
              </a:rPr>
              <a:t>INDEX</a:t>
            </a:r>
            <a:endParaRPr lang="en-US" altLang="ko-KR" sz="3600" dirty="0">
              <a:solidFill>
                <a:prstClr val="black">
                  <a:lumMod val="75000"/>
                  <a:lumOff val="25000"/>
                </a:prstClr>
              </a:solidFill>
              <a:latin typeface="BM JUA OTF" panose="02020603020101020101" pitchFamily="18" charset="-127"/>
              <a:ea typeface="BM JUA OTF" panose="02020603020101020101" pitchFamily="18" charset="-127"/>
            </a:endParaRPr>
          </a:p>
        </p:txBody>
      </p:sp>
      <p:cxnSp>
        <p:nvCxnSpPr>
          <p:cNvPr id="92" name="직선 연결선 91"/>
          <p:cNvCxnSpPr/>
          <p:nvPr/>
        </p:nvCxnSpPr>
        <p:spPr>
          <a:xfrm>
            <a:off x="723159"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3416392" y="2817408"/>
            <a:ext cx="5240681" cy="530270"/>
            <a:chOff x="6565900" y="241300"/>
            <a:chExt cx="1676400" cy="651255"/>
          </a:xfrm>
          <a:solidFill>
            <a:srgbClr val="46ACA1"/>
          </a:solidFill>
        </p:grpSpPr>
        <p:sp>
          <p:nvSpPr>
            <p:cNvPr id="106" name="순서도: 처리 105"/>
            <p:cNvSpPr/>
            <p:nvPr/>
          </p:nvSpPr>
          <p:spPr>
            <a:xfrm>
              <a:off x="6565900"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white"/>
                  </a:solidFill>
                  <a:latin typeface="BM JUA OTF" panose="02020603020101020101" pitchFamily="18" charset="-127"/>
                  <a:ea typeface="BM JUA OTF" panose="02020603020101020101" pitchFamily="18" charset="-127"/>
                </a:rPr>
                <a:t>2.</a:t>
              </a:r>
              <a:r>
                <a:rPr lang="ko-KR" altLang="en-US" sz="1400" b="1" dirty="0">
                  <a:solidFill>
                    <a:prstClr val="white"/>
                  </a:solidFill>
                  <a:latin typeface="BM JUA OTF" panose="02020603020101020101" pitchFamily="18" charset="-127"/>
                  <a:ea typeface="BM JUA OTF" panose="02020603020101020101" pitchFamily="18" charset="-127"/>
                </a:rPr>
                <a:t> 프로젝트 구조 설명</a:t>
              </a:r>
            </a:p>
          </p:txBody>
        </p:sp>
        <p:sp>
          <p:nvSpPr>
            <p:cNvPr id="107" name="이등변 삼각형 106"/>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grpSp>
        <p:nvGrpSpPr>
          <p:cNvPr id="27" name="그룹 26">
            <a:extLst>
              <a:ext uri="{FF2B5EF4-FFF2-40B4-BE49-F238E27FC236}">
                <a16:creationId xmlns:a16="http://schemas.microsoft.com/office/drawing/2014/main" id="{F297EAD9-D802-A279-69D6-BC695C738220}"/>
              </a:ext>
            </a:extLst>
          </p:cNvPr>
          <p:cNvGrpSpPr/>
          <p:nvPr/>
        </p:nvGrpSpPr>
        <p:grpSpPr>
          <a:xfrm>
            <a:off x="3416392" y="2195465"/>
            <a:ext cx="5240681" cy="530270"/>
            <a:chOff x="6565899" y="241300"/>
            <a:chExt cx="1676400" cy="651255"/>
          </a:xfrm>
          <a:solidFill>
            <a:srgbClr val="46ACA1"/>
          </a:solidFill>
        </p:grpSpPr>
        <p:sp>
          <p:nvSpPr>
            <p:cNvPr id="28" name="순서도: 처리 27">
              <a:extLst>
                <a:ext uri="{FF2B5EF4-FFF2-40B4-BE49-F238E27FC236}">
                  <a16:creationId xmlns:a16="http://schemas.microsoft.com/office/drawing/2014/main" id="{2E785A31-78CE-FE0C-186F-4C3EA92C4582}"/>
                </a:ext>
              </a:extLst>
            </p:cNvPr>
            <p:cNvSpPr/>
            <p:nvPr/>
          </p:nvSpPr>
          <p:spPr>
            <a:xfrm>
              <a:off x="6565899"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white"/>
                  </a:solidFill>
                  <a:latin typeface="BM JUA OTF" panose="02020603020101020101" pitchFamily="18" charset="-127"/>
                  <a:ea typeface="BM JUA OTF" panose="02020603020101020101" pitchFamily="18" charset="-127"/>
                </a:rPr>
                <a:t>1.</a:t>
              </a:r>
              <a:r>
                <a:rPr lang="ko-KR" altLang="en-US" sz="1400" b="1" dirty="0">
                  <a:solidFill>
                    <a:prstClr val="white"/>
                  </a:solidFill>
                  <a:latin typeface="BM JUA OTF" panose="02020603020101020101" pitchFamily="18" charset="-127"/>
                  <a:ea typeface="BM JUA OTF" panose="02020603020101020101" pitchFamily="18" charset="-127"/>
                </a:rPr>
                <a:t> 프로젝트의 목적</a:t>
              </a:r>
            </a:p>
          </p:txBody>
        </p:sp>
        <p:sp>
          <p:nvSpPr>
            <p:cNvPr id="29" name="이등변 삼각형 28">
              <a:extLst>
                <a:ext uri="{FF2B5EF4-FFF2-40B4-BE49-F238E27FC236}">
                  <a16:creationId xmlns:a16="http://schemas.microsoft.com/office/drawing/2014/main" id="{19ACB43C-4135-DC14-2E8F-4B46E623755A}"/>
                </a:ext>
              </a:extLst>
            </p:cNvPr>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grpSp>
        <p:nvGrpSpPr>
          <p:cNvPr id="30" name="그룹 29">
            <a:extLst>
              <a:ext uri="{FF2B5EF4-FFF2-40B4-BE49-F238E27FC236}">
                <a16:creationId xmlns:a16="http://schemas.microsoft.com/office/drawing/2014/main" id="{2AF61E26-B1D9-1382-85E7-614946C627BC}"/>
              </a:ext>
            </a:extLst>
          </p:cNvPr>
          <p:cNvGrpSpPr/>
          <p:nvPr/>
        </p:nvGrpSpPr>
        <p:grpSpPr>
          <a:xfrm>
            <a:off x="3416390" y="4050862"/>
            <a:ext cx="5240681" cy="530270"/>
            <a:chOff x="6565900" y="241300"/>
            <a:chExt cx="1676400" cy="651255"/>
          </a:xfrm>
          <a:solidFill>
            <a:srgbClr val="46ACA1"/>
          </a:solidFill>
        </p:grpSpPr>
        <p:sp>
          <p:nvSpPr>
            <p:cNvPr id="31" name="순서도: 처리 30">
              <a:extLst>
                <a:ext uri="{FF2B5EF4-FFF2-40B4-BE49-F238E27FC236}">
                  <a16:creationId xmlns:a16="http://schemas.microsoft.com/office/drawing/2014/main" id="{997E23E6-D5C3-863D-EB63-265A813B7C86}"/>
                </a:ext>
              </a:extLst>
            </p:cNvPr>
            <p:cNvSpPr/>
            <p:nvPr/>
          </p:nvSpPr>
          <p:spPr>
            <a:xfrm>
              <a:off x="6565900"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white"/>
                  </a:solidFill>
                  <a:latin typeface="BM JUA OTF" panose="02020603020101020101" pitchFamily="18" charset="-127"/>
                  <a:ea typeface="BM JUA OTF" panose="02020603020101020101" pitchFamily="18" charset="-127"/>
                </a:rPr>
                <a:t>4.</a:t>
              </a:r>
              <a:r>
                <a:rPr lang="ko-KR" altLang="en-US" sz="1400" b="1" dirty="0">
                  <a:solidFill>
                    <a:prstClr val="white"/>
                  </a:solidFill>
                  <a:latin typeface="BM JUA OTF" panose="02020603020101020101" pitchFamily="18" charset="-127"/>
                  <a:ea typeface="BM JUA OTF" panose="02020603020101020101" pitchFamily="18" charset="-127"/>
                </a:rPr>
                <a:t> 사용했던 협업도구들</a:t>
              </a:r>
            </a:p>
          </p:txBody>
        </p:sp>
        <p:sp>
          <p:nvSpPr>
            <p:cNvPr id="32" name="이등변 삼각형 31">
              <a:extLst>
                <a:ext uri="{FF2B5EF4-FFF2-40B4-BE49-F238E27FC236}">
                  <a16:creationId xmlns:a16="http://schemas.microsoft.com/office/drawing/2014/main" id="{DF78C210-1E34-CC7A-FE46-753A838750D2}"/>
                </a:ext>
              </a:extLst>
            </p:cNvPr>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grpSp>
        <p:nvGrpSpPr>
          <p:cNvPr id="39" name="그룹 38">
            <a:extLst>
              <a:ext uri="{FF2B5EF4-FFF2-40B4-BE49-F238E27FC236}">
                <a16:creationId xmlns:a16="http://schemas.microsoft.com/office/drawing/2014/main" id="{AD79AFEC-C395-AB9C-74ED-3480D26B1EAF}"/>
              </a:ext>
            </a:extLst>
          </p:cNvPr>
          <p:cNvGrpSpPr/>
          <p:nvPr/>
        </p:nvGrpSpPr>
        <p:grpSpPr>
          <a:xfrm>
            <a:off x="3416391" y="3443148"/>
            <a:ext cx="5240681" cy="530270"/>
            <a:chOff x="6565900" y="241300"/>
            <a:chExt cx="1676400" cy="651255"/>
          </a:xfrm>
          <a:solidFill>
            <a:srgbClr val="46ACA1"/>
          </a:solidFill>
        </p:grpSpPr>
        <p:sp>
          <p:nvSpPr>
            <p:cNvPr id="40" name="순서도: 처리 39">
              <a:extLst>
                <a:ext uri="{FF2B5EF4-FFF2-40B4-BE49-F238E27FC236}">
                  <a16:creationId xmlns:a16="http://schemas.microsoft.com/office/drawing/2014/main" id="{EDEBD08F-42B6-4B65-AC7E-3F8F29514A50}"/>
                </a:ext>
              </a:extLst>
            </p:cNvPr>
            <p:cNvSpPr/>
            <p:nvPr/>
          </p:nvSpPr>
          <p:spPr>
            <a:xfrm>
              <a:off x="6565900" y="241300"/>
              <a:ext cx="1676400" cy="38100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white"/>
                  </a:solidFill>
                  <a:latin typeface="BM JUA OTF" panose="02020603020101020101" pitchFamily="18" charset="-127"/>
                  <a:ea typeface="BM JUA OTF" panose="02020603020101020101" pitchFamily="18" charset="-127"/>
                </a:rPr>
                <a:t>3.</a:t>
              </a:r>
              <a:r>
                <a:rPr lang="ko-KR" altLang="en-US" sz="1400" b="1" dirty="0">
                  <a:solidFill>
                    <a:prstClr val="white"/>
                  </a:solidFill>
                  <a:latin typeface="BM JUA OTF" panose="02020603020101020101" pitchFamily="18" charset="-127"/>
                  <a:ea typeface="BM JUA OTF" panose="02020603020101020101" pitchFamily="18" charset="-127"/>
                </a:rPr>
                <a:t> 프로젝트 시현</a:t>
              </a:r>
            </a:p>
          </p:txBody>
        </p:sp>
        <p:sp>
          <p:nvSpPr>
            <p:cNvPr id="41" name="이등변 삼각형 40">
              <a:extLst>
                <a:ext uri="{FF2B5EF4-FFF2-40B4-BE49-F238E27FC236}">
                  <a16:creationId xmlns:a16="http://schemas.microsoft.com/office/drawing/2014/main" id="{5D9CA853-EF2B-CB26-63D4-07CD2877EC22}"/>
                </a:ext>
              </a:extLst>
            </p:cNvPr>
            <p:cNvSpPr/>
            <p:nvPr/>
          </p:nvSpPr>
          <p:spPr>
            <a:xfrm rot="10800000">
              <a:off x="7350190" y="589087"/>
              <a:ext cx="107820" cy="30346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prstClr val="white"/>
                </a:solidFill>
                <a:latin typeface="BM JUA OTF" panose="02020603020101020101" pitchFamily="18" charset="-127"/>
                <a:ea typeface="BM JUA OTF" panose="02020603020101020101" pitchFamily="18" charset="-127"/>
              </a:endParaRPr>
            </a:p>
          </p:txBody>
        </p:sp>
      </p:gr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1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rgbClr val="FC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1</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목적</a:t>
            </a:r>
          </a:p>
        </p:txBody>
      </p:sp>
    </p:spTree>
    <p:extLst>
      <p:ext uri="{BB962C8B-B14F-4D97-AF65-F5344CB8AC3E}">
        <p14:creationId xmlns:p14="http://schemas.microsoft.com/office/powerpoint/2010/main" val="3713884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BM JUA OTF" panose="02020603020101020101" pitchFamily="18" charset="-127"/>
              <a:ea typeface="BM JUA OTF" panose="02020603020101020101" pitchFamily="18" charset="-127"/>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BM JUA OTF" panose="02020603020101020101" pitchFamily="18" charset="-127"/>
              <a:ea typeface="BM JUA OTF" panose="02020603020101020101" pitchFamily="18" charset="-127"/>
            </a:endParaRPr>
          </a:p>
        </p:txBody>
      </p:sp>
      <p:sp>
        <p:nvSpPr>
          <p:cNvPr id="8" name="직사각형 7"/>
          <p:cNvSpPr/>
          <p:nvPr/>
        </p:nvSpPr>
        <p:spPr>
          <a:xfrm>
            <a:off x="693090" y="683693"/>
            <a:ext cx="2278710"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1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목적</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14510" cy="276999"/>
          </a:xfrm>
          <a:prstGeom prst="rect">
            <a:avLst/>
          </a:prstGeom>
        </p:spPr>
        <p:txBody>
          <a:bodyPr wrap="none">
            <a:spAutoFit/>
          </a:bodyPr>
          <a:lstStyle/>
          <a:p>
            <a:r>
              <a:rPr lang="en-US" altLang="ko-KR" sz="1200" b="1" dirty="0">
                <a:solidFill>
                  <a:prstClr val="white"/>
                </a:solidFill>
                <a:latin typeface="BM JUA OTF" panose="02020603020101020101" pitchFamily="18" charset="-127"/>
                <a:ea typeface="BM JUA OTF" panose="02020603020101020101" pitchFamily="18" charset="-127"/>
              </a:rPr>
              <a:t>B</a:t>
            </a:r>
            <a:r>
              <a:rPr lang="ko-KR" altLang="en-US" sz="1200" b="1" dirty="0">
                <a:solidFill>
                  <a:prstClr val="white"/>
                </a:solidFill>
                <a:latin typeface="BM JUA OTF" panose="02020603020101020101" pitchFamily="18" charset="-127"/>
                <a:ea typeface="BM JUA OTF" panose="02020603020101020101" pitchFamily="18" charset="-127"/>
              </a:rPr>
              <a:t> </a:t>
            </a:r>
            <a:endParaRPr lang="ko-KR" altLang="en-US" sz="1200" b="1" dirty="0">
              <a:solidFill>
                <a:prstClr val="black"/>
              </a:solidFill>
              <a:latin typeface="BM JUA OTF" panose="02020603020101020101" pitchFamily="18" charset="-127"/>
              <a:ea typeface="BM JUA OTF" panose="02020603020101020101" pitchFamily="18" charset="-127"/>
            </a:endParaRPr>
          </a:p>
        </p:txBody>
      </p:sp>
      <p:pic>
        <p:nvPicPr>
          <p:cNvPr id="4" name="그래픽 3" descr="자물쇠 윤곽선">
            <a:extLst>
              <a:ext uri="{FF2B5EF4-FFF2-40B4-BE49-F238E27FC236}">
                <a16:creationId xmlns:a16="http://schemas.microsoft.com/office/drawing/2014/main" id="{D71D4F07-D8E2-81C1-D5D5-70173E42F5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8505" y="4755190"/>
            <a:ext cx="1440000" cy="1440000"/>
          </a:xfrm>
          <a:prstGeom prst="rect">
            <a:avLst/>
          </a:prstGeom>
        </p:spPr>
      </p:pic>
      <p:pic>
        <p:nvPicPr>
          <p:cNvPr id="10" name="그래픽 9" descr="방패 선택 표시 윤곽선">
            <a:extLst>
              <a:ext uri="{FF2B5EF4-FFF2-40B4-BE49-F238E27FC236}">
                <a16:creationId xmlns:a16="http://schemas.microsoft.com/office/drawing/2014/main" id="{5C12FFCE-E31F-1BA6-47F0-30D437DBFE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4655" y="4755190"/>
            <a:ext cx="1440000" cy="1440000"/>
          </a:xfrm>
          <a:prstGeom prst="rect">
            <a:avLst/>
          </a:prstGeom>
        </p:spPr>
      </p:pic>
      <p:pic>
        <p:nvPicPr>
          <p:cNvPr id="16" name="그림 15" descr="텍스트, 모니터, 스크린샷, 벽이(가) 표시된 사진&#10;&#10;자동 생성된 설명">
            <a:extLst>
              <a:ext uri="{FF2B5EF4-FFF2-40B4-BE49-F238E27FC236}">
                <a16:creationId xmlns:a16="http://schemas.microsoft.com/office/drawing/2014/main" id="{92BA1D7B-DACD-B323-2642-74329E55807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282" t="2817" r="4191" b="5757"/>
          <a:stretch/>
        </p:blipFill>
        <p:spPr>
          <a:xfrm>
            <a:off x="1547345" y="1554802"/>
            <a:ext cx="3600000" cy="3192050"/>
          </a:xfrm>
          <a:prstGeom prst="rect">
            <a:avLst/>
          </a:prstGeom>
        </p:spPr>
      </p:pic>
      <p:sp>
        <p:nvSpPr>
          <p:cNvPr id="18" name="TextBox 17">
            <a:extLst>
              <a:ext uri="{FF2B5EF4-FFF2-40B4-BE49-F238E27FC236}">
                <a16:creationId xmlns:a16="http://schemas.microsoft.com/office/drawing/2014/main" id="{25C48030-CB76-49DF-98A8-360A6B28C4E6}"/>
              </a:ext>
            </a:extLst>
          </p:cNvPr>
          <p:cNvSpPr txBox="1"/>
          <p:nvPr/>
        </p:nvSpPr>
        <p:spPr>
          <a:xfrm>
            <a:off x="4889946" y="5995135"/>
            <a:ext cx="2792561" cy="400110"/>
          </a:xfrm>
          <a:prstGeom prst="rect">
            <a:avLst/>
          </a:prstGeom>
          <a:noFill/>
        </p:spPr>
        <p:txBody>
          <a:bodyPr wrap="square" rtlCol="0">
            <a:spAutoFit/>
          </a:bodyPr>
          <a:lstStyle/>
          <a:p>
            <a:r>
              <a:rPr kumimoji="1" lang="en-US" altLang="ko-Kore-KR" sz="2000" dirty="0" err="1">
                <a:latin typeface="BM JUA OTF" panose="02020603020101020101" pitchFamily="18" charset="-127"/>
                <a:ea typeface="BM JUA OTF" panose="02020603020101020101" pitchFamily="18" charset="-127"/>
              </a:rPr>
              <a:t>WireShark</a:t>
            </a:r>
            <a:r>
              <a:rPr kumimoji="1" lang="en-US" altLang="ko-Kore-KR" sz="2000" dirty="0">
                <a:latin typeface="BM JUA OTF" panose="02020603020101020101" pitchFamily="18" charset="-127"/>
                <a:ea typeface="BM JUA OTF" panose="02020603020101020101" pitchFamily="18" charset="-127"/>
              </a:rPr>
              <a:t> Packet</a:t>
            </a:r>
            <a:r>
              <a:rPr kumimoji="1" lang="ko-KR" altLang="en-US" sz="2000" dirty="0">
                <a:latin typeface="BM JUA OTF" panose="02020603020101020101" pitchFamily="18" charset="-127"/>
                <a:ea typeface="BM JUA OTF" panose="02020603020101020101" pitchFamily="18" charset="-127"/>
              </a:rPr>
              <a:t> 화면</a:t>
            </a:r>
            <a:endParaRPr kumimoji="1" lang="ko-Kore-KR" altLang="en-US" sz="2000" dirty="0">
              <a:latin typeface="BM JUA OTF" panose="02020603020101020101" pitchFamily="18" charset="-127"/>
              <a:ea typeface="BM JUA OTF" panose="02020603020101020101" pitchFamily="18" charset="-127"/>
            </a:endParaRPr>
          </a:p>
        </p:txBody>
      </p:sp>
      <p:pic>
        <p:nvPicPr>
          <p:cNvPr id="21" name="그림 20" descr="텍스트이(가) 표시된 사진&#10;&#10;자동 생성된 설명">
            <a:extLst>
              <a:ext uri="{FF2B5EF4-FFF2-40B4-BE49-F238E27FC236}">
                <a16:creationId xmlns:a16="http://schemas.microsoft.com/office/drawing/2014/main" id="{C012067D-5059-5B96-9F33-DCE2CF9086A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437" t="3518" r="4343" b="6193"/>
          <a:stretch/>
        </p:blipFill>
        <p:spPr>
          <a:xfrm>
            <a:off x="7044655" y="1569346"/>
            <a:ext cx="3600000" cy="3162962"/>
          </a:xfrm>
          <a:prstGeom prst="rect">
            <a:avLst/>
          </a:prstGeom>
        </p:spPr>
      </p:pic>
      <p:pic>
        <p:nvPicPr>
          <p:cNvPr id="23" name="그림 22" descr="텍스트이(가) 표시된 사진&#10;&#10;자동 생성된 설명">
            <a:extLst>
              <a:ext uri="{FF2B5EF4-FFF2-40B4-BE49-F238E27FC236}">
                <a16:creationId xmlns:a16="http://schemas.microsoft.com/office/drawing/2014/main" id="{A57A5386-C6E6-12D6-1FFB-1BDFD8CA28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490" y="1604779"/>
            <a:ext cx="10080000" cy="1922233"/>
          </a:xfrm>
          <a:prstGeom prst="rect">
            <a:avLst/>
          </a:prstGeom>
        </p:spPr>
      </p:pic>
      <p:pic>
        <p:nvPicPr>
          <p:cNvPr id="25" name="그림 24" descr="텍스트, 스크린샷, 모니터, 닫기이(가) 표시된 사진&#10;&#10;자동 생성된 설명">
            <a:extLst>
              <a:ext uri="{FF2B5EF4-FFF2-40B4-BE49-F238E27FC236}">
                <a16:creationId xmlns:a16="http://schemas.microsoft.com/office/drawing/2014/main" id="{F9B076A3-B696-B341-C47B-219F9C6FA6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8490" y="3824818"/>
            <a:ext cx="10080000" cy="1970262"/>
          </a:xfrm>
          <a:prstGeom prst="rect">
            <a:avLst/>
          </a:prstGeom>
        </p:spPr>
      </p:pic>
      <p:pic>
        <p:nvPicPr>
          <p:cNvPr id="3074" name="Picture 2" descr="Enabling TLS 1.2 on Exchange Server 2013 &amp; 2016 - Part 1 - Load Balancers">
            <a:extLst>
              <a:ext uri="{FF2B5EF4-FFF2-40B4-BE49-F238E27FC236}">
                <a16:creationId xmlns:a16="http://schemas.microsoft.com/office/drawing/2014/main" id="{196FA373-97B1-5993-C1B0-BC8D7644F3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5832" y="1474698"/>
            <a:ext cx="8000336" cy="450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9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rgbClr val="FC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2</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구조 설명</a:t>
            </a:r>
          </a:p>
        </p:txBody>
      </p:sp>
    </p:spTree>
    <p:extLst>
      <p:ext uri="{BB962C8B-B14F-4D97-AF65-F5344CB8AC3E}">
        <p14:creationId xmlns:p14="http://schemas.microsoft.com/office/powerpoint/2010/main" val="2953056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695999" y="686253"/>
            <a:ext cx="2332951"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2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구조</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14510" cy="276999"/>
          </a:xfrm>
          <a:prstGeom prst="rect">
            <a:avLst/>
          </a:prstGeom>
        </p:spPr>
        <p:txBody>
          <a:bodyPr wrap="none">
            <a:spAutoFit/>
          </a:bodyPr>
          <a:lstStyle/>
          <a:p>
            <a:r>
              <a:rPr lang="en-US" altLang="ko-KR" sz="1200" b="1" dirty="0">
                <a:solidFill>
                  <a:prstClr val="white"/>
                </a:solidFill>
                <a:latin typeface="BM JUA OTF" panose="02020603020101020101" pitchFamily="18" charset="-127"/>
                <a:ea typeface="BM JUA OTF" panose="02020603020101020101" pitchFamily="18" charset="-127"/>
              </a:rPr>
              <a:t>B</a:t>
            </a:r>
            <a:r>
              <a:rPr lang="ko-KR" altLang="en-US" sz="1200" b="1" dirty="0">
                <a:solidFill>
                  <a:prstClr val="white"/>
                </a:solidFill>
                <a:latin typeface="BM JUA OTF" panose="02020603020101020101" pitchFamily="18" charset="-127"/>
                <a:ea typeface="BM JUA OTF" panose="02020603020101020101" pitchFamily="18" charset="-127"/>
              </a:rPr>
              <a:t> </a:t>
            </a:r>
            <a:endParaRPr lang="ko-KR" altLang="en-US" sz="1200" b="1" dirty="0">
              <a:solidFill>
                <a:prstClr val="black"/>
              </a:solidFill>
              <a:latin typeface="BM JUA OTF" panose="02020603020101020101" pitchFamily="18" charset="-127"/>
              <a:ea typeface="BM JUA OTF" panose="02020603020101020101" pitchFamily="18" charset="-127"/>
            </a:endParaRPr>
          </a:p>
        </p:txBody>
      </p:sp>
      <p:pic>
        <p:nvPicPr>
          <p:cNvPr id="3" name="그림 2">
            <a:extLst>
              <a:ext uri="{FF2B5EF4-FFF2-40B4-BE49-F238E27FC236}">
                <a16:creationId xmlns:a16="http://schemas.microsoft.com/office/drawing/2014/main" id="{C1327850-6934-CF45-A3C2-9BCADE652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142" y="1517824"/>
            <a:ext cx="8731715" cy="4815431"/>
          </a:xfrm>
          <a:prstGeom prst="rect">
            <a:avLst/>
          </a:prstGeom>
        </p:spPr>
      </p:pic>
    </p:spTree>
    <p:extLst>
      <p:ext uri="{BB962C8B-B14F-4D97-AF65-F5344CB8AC3E}">
        <p14:creationId xmlns:p14="http://schemas.microsoft.com/office/powerpoint/2010/main" val="114381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rgbClr val="FC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3</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시연</a:t>
            </a:r>
          </a:p>
        </p:txBody>
      </p:sp>
    </p:spTree>
    <p:extLst>
      <p:ext uri="{BB962C8B-B14F-4D97-AF65-F5344CB8AC3E}">
        <p14:creationId xmlns:p14="http://schemas.microsoft.com/office/powerpoint/2010/main" val="6331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695998" y="686253"/>
            <a:ext cx="2365253" cy="515526"/>
          </a:xfrm>
          <a:prstGeom prst="rect">
            <a:avLst/>
          </a:prstGeom>
        </p:spPr>
        <p:txBody>
          <a:bodyPr wrap="square">
            <a:spAutoFit/>
          </a:bodyPr>
          <a:lstStyle/>
          <a:p>
            <a:pPr algn="ctr">
              <a:lnSpc>
                <a:spcPct val="150000"/>
              </a:lnSpc>
            </a:pPr>
            <a:r>
              <a:rPr lang="en-US" altLang="ko-KR" sz="2000" dirty="0">
                <a:solidFill>
                  <a:prstClr val="black">
                    <a:lumMod val="75000"/>
                    <a:lumOff val="25000"/>
                  </a:prstClr>
                </a:solidFill>
                <a:latin typeface="BM JUA OTF" panose="02020603020101020101" pitchFamily="18" charset="-127"/>
                <a:ea typeface="BM JUA OTF" panose="02020603020101020101" pitchFamily="18" charset="-127"/>
              </a:rPr>
              <a:t>Part 3 </a:t>
            </a:r>
            <a:r>
              <a:rPr lang="ko-KR" altLang="en-US" sz="2000" dirty="0">
                <a:solidFill>
                  <a:prstClr val="black">
                    <a:lumMod val="75000"/>
                    <a:lumOff val="25000"/>
                  </a:prstClr>
                </a:solidFill>
                <a:latin typeface="BM JUA OTF" panose="02020603020101020101" pitchFamily="18" charset="-127"/>
                <a:ea typeface="BM JUA OTF" panose="02020603020101020101" pitchFamily="18" charset="-127"/>
              </a:rPr>
              <a:t>프로젝트 시연</a:t>
            </a:r>
          </a:p>
        </p:txBody>
      </p:sp>
      <p:cxnSp>
        <p:nvCxnSpPr>
          <p:cNvPr id="92" name="직선 연결선 91"/>
          <p:cNvCxnSpPr/>
          <p:nvPr/>
        </p:nvCxnSpPr>
        <p:spPr>
          <a:xfrm>
            <a:off x="696000" y="1309779"/>
            <a:ext cx="10800000" cy="0"/>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721470" y="2912405"/>
            <a:ext cx="314510" cy="276999"/>
          </a:xfrm>
          <a:prstGeom prst="rect">
            <a:avLst/>
          </a:prstGeom>
        </p:spPr>
        <p:txBody>
          <a:bodyPr wrap="none">
            <a:spAutoFit/>
          </a:bodyPr>
          <a:lstStyle/>
          <a:p>
            <a:r>
              <a:rPr lang="en-US" altLang="ko-KR" sz="1200" b="1" dirty="0">
                <a:solidFill>
                  <a:prstClr val="white"/>
                </a:solidFill>
                <a:latin typeface="BM JUA OTF" panose="02020603020101020101" pitchFamily="18" charset="-127"/>
                <a:ea typeface="BM JUA OTF" panose="02020603020101020101" pitchFamily="18" charset="-127"/>
              </a:rPr>
              <a:t>B</a:t>
            </a:r>
            <a:r>
              <a:rPr lang="ko-KR" altLang="en-US" sz="1200" b="1" dirty="0">
                <a:solidFill>
                  <a:prstClr val="white"/>
                </a:solidFill>
                <a:latin typeface="BM JUA OTF" panose="02020603020101020101" pitchFamily="18" charset="-127"/>
                <a:ea typeface="BM JUA OTF" panose="02020603020101020101" pitchFamily="18" charset="-127"/>
              </a:rPr>
              <a:t> </a:t>
            </a:r>
            <a:endParaRPr lang="ko-KR" altLang="en-US" sz="1200" b="1" dirty="0">
              <a:solidFill>
                <a:prstClr val="black"/>
              </a:solidFill>
              <a:latin typeface="BM JUA OTF" panose="02020603020101020101" pitchFamily="18" charset="-127"/>
              <a:ea typeface="BM JUA OTF" panose="02020603020101020101" pitchFamily="18" charset="-127"/>
            </a:endParaRPr>
          </a:p>
        </p:txBody>
      </p:sp>
      <p:pic>
        <p:nvPicPr>
          <p:cNvPr id="2050" name="Picture 2" descr="React Spring 연동">
            <a:hlinkClick r:id="rId3"/>
            <a:extLst>
              <a:ext uri="{FF2B5EF4-FFF2-40B4-BE49-F238E27FC236}">
                <a16:creationId xmlns:a16="http://schemas.microsoft.com/office/drawing/2014/main" id="{503642F3-D5C7-DD46-AFBD-CBCC19592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960" t="30203" r="16342" b="28686"/>
          <a:stretch/>
        </p:blipFill>
        <p:spPr bwMode="auto">
          <a:xfrm>
            <a:off x="3547946" y="2778590"/>
            <a:ext cx="5096107" cy="187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30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BF6"/>
        </a:solidFill>
        <a:effectLst/>
      </p:bgPr>
    </p:bg>
    <p:spTree>
      <p:nvGrpSpPr>
        <p:cNvPr id="1" name=""/>
        <p:cNvGrpSpPr/>
        <p:nvPr/>
      </p:nvGrpSpPr>
      <p:grpSpPr>
        <a:xfrm>
          <a:off x="0" y="0"/>
          <a:ext cx="0" cy="0"/>
          <a:chOff x="0" y="0"/>
          <a:chExt cx="0" cy="0"/>
        </a:xfrm>
      </p:grpSpPr>
      <p:sp>
        <p:nvSpPr>
          <p:cNvPr id="5" name="모서리가 둥근 직사각형 4"/>
          <p:cNvSpPr/>
          <p:nvPr/>
        </p:nvSpPr>
        <p:spPr>
          <a:xfrm>
            <a:off x="327580" y="349300"/>
            <a:ext cx="11544301" cy="6192000"/>
          </a:xfrm>
          <a:prstGeom prst="roundRect">
            <a:avLst>
              <a:gd name="adj" fmla="val 3862"/>
            </a:avLst>
          </a:prstGeom>
          <a:noFill/>
          <a:ln w="31750">
            <a:solidFill>
              <a:srgbClr val="46A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모서리가 둥근 직사각형 5"/>
          <p:cNvSpPr/>
          <p:nvPr/>
        </p:nvSpPr>
        <p:spPr>
          <a:xfrm>
            <a:off x="213730" y="241300"/>
            <a:ext cx="11772000" cy="6408000"/>
          </a:xfrm>
          <a:prstGeom prst="roundRect">
            <a:avLst>
              <a:gd name="adj" fmla="val 5051"/>
            </a:avLst>
          </a:prstGeom>
          <a:no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1ECBB024-DEA5-102F-E61F-1E1D63953559}"/>
              </a:ext>
            </a:extLst>
          </p:cNvPr>
          <p:cNvPicPr>
            <a:picLocks noChangeAspect="1"/>
          </p:cNvPicPr>
          <p:nvPr/>
        </p:nvPicPr>
        <p:blipFill>
          <a:blip r:embed="rId2"/>
          <a:stretch>
            <a:fillRect/>
          </a:stretch>
        </p:blipFill>
        <p:spPr>
          <a:xfrm>
            <a:off x="5649575" y="4986823"/>
            <a:ext cx="892841" cy="892841"/>
          </a:xfrm>
          <a:prstGeom prst="rect">
            <a:avLst/>
          </a:prstGeom>
        </p:spPr>
      </p:pic>
      <p:cxnSp>
        <p:nvCxnSpPr>
          <p:cNvPr id="22" name="직선 연결선 21">
            <a:extLst>
              <a:ext uri="{FF2B5EF4-FFF2-40B4-BE49-F238E27FC236}">
                <a16:creationId xmlns:a16="http://schemas.microsoft.com/office/drawing/2014/main" id="{87564844-F346-FAD9-23EA-17D086CECA49}"/>
              </a:ext>
            </a:extLst>
          </p:cNvPr>
          <p:cNvCxnSpPr>
            <a:cxnSpLocks/>
          </p:cNvCxnSpPr>
          <p:nvPr/>
        </p:nvCxnSpPr>
        <p:spPr>
          <a:xfrm>
            <a:off x="5460525" y="5762310"/>
            <a:ext cx="127095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4760368-FF17-4D8E-39C8-8E5FA5D686D8}"/>
              </a:ext>
            </a:extLst>
          </p:cNvPr>
          <p:cNvSpPr/>
          <p:nvPr/>
        </p:nvSpPr>
        <p:spPr>
          <a:xfrm>
            <a:off x="2502567" y="1913021"/>
            <a:ext cx="7186863" cy="3031958"/>
          </a:xfrm>
          <a:prstGeom prst="rect">
            <a:avLst/>
          </a:prstGeom>
          <a:solidFill>
            <a:srgbClr val="FC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BM JUA OTF" panose="02020603020101020101" pitchFamily="18" charset="-127"/>
                <a:ea typeface="BM JUA OTF" panose="02020603020101020101" pitchFamily="18" charset="-127"/>
              </a:rPr>
              <a:t>Part 4</a:t>
            </a:r>
            <a:br>
              <a:rPr lang="en-US" altLang="ko-KR" sz="3200" dirty="0">
                <a:solidFill>
                  <a:schemeClr val="tx1"/>
                </a:solidFill>
                <a:latin typeface="BM JUA OTF" panose="02020603020101020101" pitchFamily="18" charset="-127"/>
                <a:ea typeface="BM JUA OTF" panose="02020603020101020101" pitchFamily="18" charset="-127"/>
              </a:rPr>
            </a:br>
            <a:r>
              <a:rPr lang="ko-KR" altLang="en-US" sz="3200" dirty="0">
                <a:solidFill>
                  <a:schemeClr val="tx1"/>
                </a:solidFill>
                <a:latin typeface="BM JUA OTF" panose="02020603020101020101" pitchFamily="18" charset="-127"/>
                <a:ea typeface="BM JUA OTF" panose="02020603020101020101" pitchFamily="18" charset="-127"/>
              </a:rPr>
              <a:t>프로젝트 협업도구</a:t>
            </a:r>
          </a:p>
        </p:txBody>
      </p:sp>
    </p:spTree>
    <p:extLst>
      <p:ext uri="{BB962C8B-B14F-4D97-AF65-F5344CB8AC3E}">
        <p14:creationId xmlns:p14="http://schemas.microsoft.com/office/powerpoint/2010/main" val="1478164220"/>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480</Words>
  <Application>Microsoft Macintosh PowerPoint</Application>
  <PresentationFormat>와이드스크린</PresentationFormat>
  <Paragraphs>45</Paragraphs>
  <Slides>11</Slides>
  <Notes>4</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11</vt:i4>
      </vt:variant>
    </vt:vector>
  </HeadingPairs>
  <TitlesOfParts>
    <vt:vector size="16" baseType="lpstr">
      <vt:lpstr>Calibri</vt:lpstr>
      <vt:lpstr>Arial</vt:lpstr>
      <vt:lpstr>맑은 고딕</vt:lpstr>
      <vt:lpstr>BM JUA OTF</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조땡</dc:creator>
  <cp:lastModifiedBy>정경재</cp:lastModifiedBy>
  <cp:revision>32</cp:revision>
  <dcterms:created xsi:type="dcterms:W3CDTF">2020-01-17T04:26:26Z</dcterms:created>
  <dcterms:modified xsi:type="dcterms:W3CDTF">2022-06-23T03:46:56Z</dcterms:modified>
</cp:coreProperties>
</file>